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2" r:id="rId2"/>
    <p:sldId id="291" r:id="rId3"/>
    <p:sldId id="294" r:id="rId4"/>
    <p:sldId id="295" r:id="rId5"/>
    <p:sldId id="304" r:id="rId6"/>
    <p:sldId id="305" r:id="rId7"/>
    <p:sldId id="296" r:id="rId8"/>
    <p:sldId id="297" r:id="rId9"/>
    <p:sldId id="303" r:id="rId10"/>
    <p:sldId id="298" r:id="rId11"/>
    <p:sldId id="301" r:id="rId12"/>
    <p:sldId id="293" r:id="rId13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082"/>
    <a:srgbClr val="F3E068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>
        <p:scale>
          <a:sx n="122" d="100"/>
          <a:sy n="122" d="100"/>
        </p:scale>
        <p:origin x="96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 noEditPoints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15/05/2024</a:t>
            </a:fld>
            <a:endParaRPr lang="it-IT" dirty="0"/>
          </a:p>
        </p:txBody>
      </p:sp>
      <p:sp>
        <p:nvSpPr>
          <p:cNvPr id="4" name="Segnaposto piè di pagina 3"/>
          <p:cNvSpPr>
            <a:spLocks noGrp="1" noEditPoints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 noEditPoints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t>15/05/2024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Segnaposto testo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F263366-67C5-4A75-A4FF-D473DF937B1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Segnaposto testo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163D91D-52CA-4FB3-84FB-192A1F31909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Segnaposto testo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F99B68E-D0EC-4675-9464-225676CDA15C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Segnaposto testo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D885AF7-4FCE-4C66-9C7B-496A71E9AC27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Segnaposto testo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C88D2CC-E36B-422C-997E-61FF354ECBD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Segnaposto testo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F8CA14F-DE22-4BE7-8C04-A4398A5B5FB9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Segnaposto testo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E731829-3911-4AC6-A5B3-5C784086880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Segnaposto testo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AE0A88E-4BDC-429B-867D-307EEBACAD8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Segnaposto testo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1EFEAED-FEDD-47E1-BB94-C0EBEAAF9CC8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Segnaposto testo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F963E01-D71E-43A5-9495-9B2229211E5F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Segnaposto testo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61ADA5A-AEF6-430F-85A3-E444060BE58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Segnaposto testo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A8212B6-EC9C-43A0-9B7A-CB52247E90A3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/>
          <p:cNvSpPr>
            <a:spLocks noGrp="1" noEditPoints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lvl="0"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/>
          <p:cNvSpPr>
            <a:spLocks noGrp="1" noEditPoints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 noEditPoints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 noEditPoints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 noEditPoints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lvl="0"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 noEditPoints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/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rtlCol="0" anchor="ctr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/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olo 1"/>
          <p:cNvSpPr>
            <a:spLocks noGrp="1" noEditPoints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 noEditPoints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 noEditPoints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/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/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/>
          <p:cNvSpPr>
            <a:spLocks noGrp="1" noEditPoints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14" name="Segnaposto numero diapositiva 3"/>
          <p:cNvSpPr>
            <a:spLocks noGrp="1" noEditPoints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cxnSp>
        <p:nvCxnSpPr>
          <p:cNvPr id="15" name="Connecteur droit 19"/>
          <p:cNvCxnSpPr/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/>
          <p:cNvCxnSpPr/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/>
          <p:cNvCxnSpPr/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/>
          <p:cNvSpPr txBox="1"/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 noEditPoints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 noEditPoints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/>
          <p:cNvSpPr>
            <a:spLocks noGrp="1" noEditPoints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9" name="Segnaposto numero diapositiva 8"/>
          <p:cNvSpPr>
            <a:spLocks noGrp="1" noEditPoints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/>
          <p:cNvSpPr txBox="1"/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/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rtlCol="0" anchor="ctr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/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3" name="Segnaposto contenuto 2"/>
          <p:cNvSpPr>
            <a:spLocks noGrp="1" noEditPoints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/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/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/>
          <p:cNvSpPr>
            <a:spLocks noGrp="1" noEditPoints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14" name="Segnaposto numero diapositiva 3"/>
          <p:cNvSpPr>
            <a:spLocks noGrp="1" noEditPoints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5" name="Rettangolo 4"/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 noEditPoints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/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/>
          <p:cNvSpPr txBox="1"/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/>
          <p:cNvSpPr>
            <a:spLocks noGrp="1" noEditPoints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/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rtlCol="0" anchor="ctr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 noEditPoints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/>
          <p:cNvSpPr>
            <a:spLocks noGrp="1" noEditPoints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14" name="Segnaposto numero diapositiva 3"/>
          <p:cNvSpPr>
            <a:spLocks noGrp="1" noEditPoints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 noEditPoints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/>
          <p:cNvSpPr txBox="1"/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/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rtlCol="0" anchor="ctr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 noEditPoints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 noEditPoints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/>
          <p:cNvSpPr>
            <a:spLocks noGrp="1" noEditPoints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13" name="Segnaposto piè di pagina 2"/>
          <p:cNvSpPr>
            <a:spLocks noGrp="1" noEditPoints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/>
          <p:cNvSpPr>
            <a:spLocks noGrp="1" noEditPoints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8" name="Segnaposto immagine 9"/>
          <p:cNvSpPr>
            <a:spLocks noGrp="1" noEditPoints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/>
          <p:cNvSpPr>
            <a:spLocks noGrp="1" noEditPoints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/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rtlCol="0" anchor="ctr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 noEditPoints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/>
          <p:cNvSpPr>
            <a:spLocks noGrp="1" noEditPoints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13" name="Segnaposto piè di pagina 2"/>
          <p:cNvSpPr>
            <a:spLocks noGrp="1" noEditPoints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/>
          <p:cNvSpPr>
            <a:spLocks noGrp="1" noEditPoints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9" name="Rettangolo 18"/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/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rtlCol="0" anchor="ctr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/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/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olo 1"/>
          <p:cNvSpPr>
            <a:spLocks noGrp="1" noEditPoints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 noEditPoints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/>
          <p:cNvSpPr>
            <a:spLocks noGrp="1" noEditPoints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13" name="Segnaposto piè di pagina 2"/>
          <p:cNvSpPr>
            <a:spLocks noGrp="1" noEditPoints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/>
          <p:cNvSpPr>
            <a:spLocks noGrp="1" noEditPoints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0" name="Rettangolo 19"/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/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rtlCol="0" anchor="ctr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/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/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olo 1"/>
          <p:cNvSpPr>
            <a:spLocks noGrp="1" noEditPoints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 noEditPoints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/>
          <p:cNvSpPr>
            <a:spLocks noGrp="1" noEditPoints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13" name="Segnaposto piè di pagina 2"/>
          <p:cNvSpPr>
            <a:spLocks noGrp="1" noEditPoints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/>
          <p:cNvSpPr>
            <a:spLocks noGrp="1" noEditPoints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8" name="Rettangolo 17"/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3" name="Segnaposto immagine 2"/>
          <p:cNvSpPr>
            <a:spLocks noGrp="1" noChangeAspect="1" noEditPoints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 noEditPoints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 noEditPoints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 noEditPoints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 noEditPoints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 noEditPoints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9" name="Rettangolo 8"/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 noEditPoints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/>
          <p:cNvSpPr>
            <a:spLocks noGrp="1" noEditPoints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8" name="Segnaposto piè di pagina 7"/>
          <p:cNvSpPr>
            <a:spLocks noGrp="1" noEditPoints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/>
          <p:cNvSpPr>
            <a:spLocks noGrp="1" noEditPoints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/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rtlCol="0" anchor="ctr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/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/>
          <p:cNvSpPr>
            <a:spLocks noGrp="1" noEditPoints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 noEditPoints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 noEditPoints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 noEditPoints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 noEditPoints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lvl="0"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/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 noEditPoints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 noEditPoints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/>
          <p:cNvSpPr>
            <a:spLocks noGrp="1" noEditPoints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8" name="Segnaposto piè di pagina 7"/>
          <p:cNvSpPr>
            <a:spLocks noGrp="1" noEditPoints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/>
          <p:cNvSpPr>
            <a:spLocks noGrp="1" noEditPoints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/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 noEditPoints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 noEditPoints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/>
          <p:cNvSpPr>
            <a:spLocks noGrp="1" noEditPoints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8" name="Segnaposto piè di pagina 7"/>
          <p:cNvSpPr>
            <a:spLocks noGrp="1" noEditPoints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/>
          <p:cNvSpPr>
            <a:spLocks noGrp="1" noEditPoints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/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rtlCol="0" anchor="ctr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/>
          <p:cNvSpPr>
            <a:spLocks noGrp="1" noEditPoints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8" name="Segnaposto piè di pagina 7"/>
          <p:cNvSpPr>
            <a:spLocks noGrp="1" noEditPoints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/>
          <p:cNvSpPr>
            <a:spLocks noGrp="1" noEditPoints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2" name="Segnaposto immagine 9"/>
          <p:cNvSpPr>
            <a:spLocks noGrp="1" noEditPoints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lvl="0"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 noEditPoints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 noEditPoints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/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/>
          <p:cNvSpPr>
            <a:spLocks noGrp="1" noEditPoints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8" name="Segnaposto piè di pagina 7"/>
          <p:cNvSpPr>
            <a:spLocks noGrp="1" noEditPoints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/>
          <p:cNvSpPr>
            <a:spLocks noGrp="1" noEditPoints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2" name="Segnaposto immagine 9"/>
          <p:cNvSpPr>
            <a:spLocks noGrp="1" noEditPoints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lvl="0"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 noEditPoints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 noEditPoints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/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 noEditPoints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 noEditPoints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 noEditPoints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/>
          <p:cNvSpPr>
            <a:spLocks noGrp="1" noEditPoints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9" name="Segnaposto piè di pagina 8"/>
          <p:cNvSpPr>
            <a:spLocks noGrp="1" noEditPoints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/>
          <p:cNvSpPr>
            <a:spLocks noGrp="1" noEditPoints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 noEditPoints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 noEditPoints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 noEditPoints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 noEditPoints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 noEditPoints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/>
          <p:cNvSpPr>
            <a:spLocks noGrp="1" noEditPoints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11" name="Segnaposto piè di pagina 10"/>
          <p:cNvSpPr>
            <a:spLocks noGrp="1" noEditPoints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/>
          <p:cNvSpPr>
            <a:spLocks noGrp="1" noEditPoints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 noEditPoints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/>
          <p:cNvSpPr>
            <a:spLocks noGrp="1" noEditPoints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7" name="Segnaposto piè di pagina 6"/>
          <p:cNvSpPr>
            <a:spLocks noGrp="1" noEditPoints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/>
          <p:cNvSpPr>
            <a:spLocks noGrp="1" noEditPoints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/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rtlCol="0" anchor="ctr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/>
          <p:cNvSpPr>
            <a:spLocks noGrp="1" noEditPoints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/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rtlCol="0" anchor="ctr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 noEditPoints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 noEditPoints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 noEditPoints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 noEditPoints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 noEditPoints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8" name="Rettangolo 7"/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 noEditPoints="1"/>
          </p:cNvSpPr>
          <p:nvPr>
            <p:ph type="ctrTitle"/>
          </p:nvPr>
        </p:nvSpPr>
        <p:spPr>
          <a:xfrm>
            <a:off x="5350290" y="1263809"/>
            <a:ext cx="6464624" cy="2165191"/>
          </a:xfrm>
        </p:spPr>
        <p:txBody>
          <a:bodyPr/>
          <a:lstStyle/>
          <a:p>
            <a:pPr algn="ctr"/>
            <a:r>
              <a:rPr lang="it-IT" sz="3600" dirty="0"/>
              <a:t>Le complicanze post LSG:</a:t>
            </a:r>
            <a:br>
              <a:rPr lang="it-IT" sz="3600" dirty="0"/>
            </a:br>
            <a:r>
              <a:rPr lang="it-IT" sz="3600" dirty="0"/>
              <a:t>assistenza infermieristica a paziente con fistola</a:t>
            </a:r>
            <a:br>
              <a:rPr lang="it-IT" sz="3600" dirty="0"/>
            </a:br>
            <a:r>
              <a:rPr lang="it-IT" sz="3600" dirty="0"/>
              <a:t>post-operatoria</a:t>
            </a:r>
          </a:p>
        </p:txBody>
      </p:sp>
      <p:sp>
        <p:nvSpPr>
          <p:cNvPr id="4" name="Sottotitolo 3"/>
          <p:cNvSpPr>
            <a:spLocks noGrp="1" noEditPoints="1"/>
          </p:cNvSpPr>
          <p:nvPr>
            <p:ph type="subTitle" idx="1"/>
          </p:nvPr>
        </p:nvSpPr>
        <p:spPr>
          <a:xfrm rot="21600000">
            <a:off x="5773380" y="4006696"/>
            <a:ext cx="5631475" cy="2165191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rgbClr val="FFC000"/>
                </a:solidFill>
              </a:rPr>
              <a:t>RELATORE</a:t>
            </a:r>
            <a:br>
              <a:rPr lang="it-IT" sz="2400" b="1" dirty="0">
                <a:solidFill>
                  <a:srgbClr val="FFC000"/>
                </a:solidFill>
              </a:rPr>
            </a:br>
            <a:r>
              <a:rPr lang="it-IT" sz="2400" b="1" dirty="0">
                <a:solidFill>
                  <a:srgbClr val="FFC000"/>
                </a:solidFill>
              </a:rPr>
              <a:t>Dott.ssa carmela paterno'</a:t>
            </a:r>
          </a:p>
          <a:p>
            <a:pPr algn="ctr"/>
            <a:r>
              <a:rPr lang="it-IT" sz="2400" b="1" dirty="0">
                <a:solidFill>
                  <a:srgbClr val="FFC000"/>
                </a:solidFill>
              </a:rPr>
              <a:t>coordinatrice infermieristica u.o.c. chirurgia generale</a:t>
            </a:r>
            <a:br>
              <a:rPr lang="it-IT" sz="2400" b="1" dirty="0">
                <a:solidFill>
                  <a:srgbClr val="FFC000"/>
                </a:solidFill>
              </a:rPr>
            </a:br>
            <a:r>
              <a:rPr lang="it-IT" sz="2400" b="1" dirty="0">
                <a:solidFill>
                  <a:srgbClr val="FFC000"/>
                </a:solidFill>
              </a:rPr>
              <a:t>p.o. garibaldi nesima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 di testo 1"/>
          <p:cNvSpPr txBox="1"/>
          <p:nvPr/>
        </p:nvSpPr>
        <p:spPr>
          <a:xfrm>
            <a:off x="461478" y="401134"/>
            <a:ext cx="1138234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/>
              <a:t>                                                                 </a:t>
            </a:r>
            <a:r>
              <a:rPr lang="it-IT" sz="22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Gestione delle complicanze da N.E. </a:t>
            </a:r>
          </a:p>
          <a:p>
            <a:pPr algn="l"/>
            <a:br>
              <a:rPr lang="it-IT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1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Nausea e vomito:</a:t>
            </a:r>
            <a:br>
              <a:rPr lang="it-IT" sz="1800" dirty="0"/>
            </a:br>
            <a:r>
              <a:rPr lang="it-IT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Sospendere la somministrazione di nutrienti per circa 2 ore.</a:t>
            </a:r>
            <a:br>
              <a:rPr lang="it-IT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Rivalutare la sintomatologia e il RG e, se ridotti, somministrare la miscela nutritiva a bassa velocità di infusione.</a:t>
            </a:r>
          </a:p>
          <a:p>
            <a:r>
              <a:rPr lang="it-IT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Se la sintomatologia si ripresenta spesso, valutare altre cause non legate alla N.E.</a:t>
            </a:r>
            <a:br>
              <a:rPr lang="it-IT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1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Diarrea e distensione addominale:</a:t>
            </a:r>
          </a:p>
          <a:p>
            <a:r>
              <a:rPr lang="it-IT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la sintomatologia può regredire riducendo la velocità di infusione. Se questa persiste, va presa in considerazione una possibile</a:t>
            </a:r>
          </a:p>
          <a:p>
            <a:r>
              <a:rPr lang="it-IT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intolleranza ai nutrienti che compongono la miscela e vanno valutate anche cause non legate alla N.E.</a:t>
            </a:r>
            <a:br>
              <a:rPr lang="it-IT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1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Ab </a:t>
            </a:r>
            <a:r>
              <a:rPr lang="it-IT" sz="1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ingestis</a:t>
            </a:r>
            <a:r>
              <a:rPr lang="it-IT" sz="1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r>
              <a:rPr lang="it-IT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è vitale riconoscerne le manifestazioni (voce gorgogliante, tosse, cianosi) per poter intervenire tempestivamente sospendendo la N.E. e aspirando le vie aeree</a:t>
            </a:r>
            <a:br>
              <a:rPr lang="it-IT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1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Stipsi:</a:t>
            </a:r>
          </a:p>
          <a:p>
            <a:r>
              <a:rPr lang="it-IT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è indispensabile monitorare l’eliminazione fecale e se necessario intervenire con clismi evacuativi</a:t>
            </a:r>
          </a:p>
          <a:p>
            <a:r>
              <a:rPr lang="it-IT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Ma è di fondamentale importanza controllare il bilancio idrico</a:t>
            </a:r>
            <a:br>
              <a:rPr lang="it-IT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La sintomatologia può essere causata da fattori non legati alla N.E</a:t>
            </a:r>
            <a:br>
              <a:rPr lang="it-IT" sz="1800" dirty="0"/>
            </a:br>
            <a:r>
              <a:rPr lang="it-IT" sz="1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Occlusione meccanica del SND:</a:t>
            </a:r>
            <a:br>
              <a:rPr lang="it-IT" sz="18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18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disostruire la sonda con 30 – 50 ml di </a:t>
            </a:r>
            <a:r>
              <a:rPr lang="en-US" sz="1800" b="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acqua</a:t>
            </a:r>
            <a:r>
              <a:rPr lang="en-US" sz="18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b="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tiepida</a:t>
            </a:r>
            <a:r>
              <a:rPr lang="en-US" sz="18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e </a:t>
            </a:r>
            <a:r>
              <a:rPr lang="en-US" sz="1800" b="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bicarbonato</a:t>
            </a:r>
            <a:r>
              <a:rPr lang="en-US" sz="18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800" b="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esercitando</a:t>
            </a:r>
            <a:r>
              <a:rPr lang="it-IT" sz="18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una</a:t>
            </a:r>
            <a:r>
              <a:rPr lang="it-IT" sz="18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bassa</a:t>
            </a:r>
            <a:r>
              <a:rPr lang="en-US" sz="18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b="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pressione</a:t>
            </a:r>
            <a:r>
              <a:rPr lang="en-US" sz="18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b="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sullo</a:t>
            </a:r>
            <a:r>
              <a:rPr lang="en-US" sz="18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b="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stantuffo</a:t>
            </a:r>
            <a:r>
              <a:rPr lang="en-US" sz="18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del</a:t>
            </a:r>
            <a:r>
              <a:rPr lang="it-IT" sz="18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la siringa tipo schizzettone.</a:t>
            </a:r>
            <a:br>
              <a:rPr lang="it-IT" sz="18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18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Se</a:t>
            </a:r>
            <a:r>
              <a:rPr lang="it-IT" sz="18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b="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l’operazione</a:t>
            </a:r>
            <a:r>
              <a:rPr lang="en-US" sz="18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è </a:t>
            </a:r>
            <a:r>
              <a:rPr lang="en-US" sz="1800" b="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vana</a:t>
            </a:r>
            <a:r>
              <a:rPr lang="en-US" sz="18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, è </a:t>
            </a:r>
            <a:r>
              <a:rPr lang="en-US" sz="1800" b="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necessario</a:t>
            </a:r>
            <a:r>
              <a:rPr lang="it-IT" sz="18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b="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rimuovere</a:t>
            </a:r>
            <a:r>
              <a:rPr lang="en-US" sz="18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la </a:t>
            </a:r>
            <a:r>
              <a:rPr lang="en-US" sz="1800" b="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sonda</a:t>
            </a:r>
            <a:r>
              <a:rPr lang="en-US" sz="18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e </a:t>
            </a:r>
            <a:r>
              <a:rPr lang="en-US" sz="1800" b="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sostituirla</a:t>
            </a:r>
            <a:r>
              <a:rPr lang="en-US" sz="18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 di testo 1"/>
          <p:cNvSpPr txBox="1"/>
          <p:nvPr/>
        </p:nvSpPr>
        <p:spPr>
          <a:xfrm>
            <a:off x="186097" y="136169"/>
            <a:ext cx="11873910" cy="7742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PUNTI DI FORZA DELL'ASSISTENZA</a:t>
            </a:r>
            <a:br>
              <a:rPr lang="it-IT" sz="20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PRESENZA DI TEAM MULTIDISCIPLINARE IN ADEGUATO NUMERO IN TERMINI DI RISORSE UMANE CHE PRENDA IN CARICO OGNI BISOGNO DEL PAZIENTE</a:t>
            </a:r>
            <a:br>
              <a:rPr lang="it-IT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endParaRPr lang="it-IT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br>
              <a:rPr lang="it-IT" sz="1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1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COMPETENZE DOMESTICO/ALBERGHIERE                                                       ASS/OSS        </a:t>
            </a:r>
            <a:br>
              <a:rPr lang="it-IT" sz="1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1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                                                  </a:t>
            </a:r>
            <a:br>
              <a:rPr lang="it-IT" sz="1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1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ASSISTENZA INFERMIERISTICA                                                                            C.P.S. INFERMIERE</a:t>
            </a:r>
          </a:p>
          <a:p>
            <a:endParaRPr lang="it-IT" sz="160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it-IT" sz="1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ASSISTENZA PSICOLOGICA/PSICHIATRICA                                                        PSICOLOGO/PSICHIATRA E VOLONTARI</a:t>
            </a:r>
          </a:p>
          <a:p>
            <a:endParaRPr lang="it-IT" sz="160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it-IT" sz="1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ASSISTENZA CLINICA                                                                                              MEDICO CHIRURGO</a:t>
            </a:r>
            <a:br>
              <a:rPr lang="it-IT" sz="1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br>
              <a:rPr lang="it-IT" sz="1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1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ASSISTENZA INTERVENTISTICA                                                                            MEDICO RADIOLOGO INTERVENTISTA</a:t>
            </a:r>
            <a:br>
              <a:rPr lang="it-IT" sz="1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br>
              <a:rPr lang="it-IT" sz="1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1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ASSISTENZA NUTRIZIONALE                                                                                 DIETOLOGO E DIETISTA</a:t>
            </a:r>
            <a:br>
              <a:rPr lang="it-IT" sz="1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br>
              <a:rPr lang="it-IT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20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PUNTI DI DEBOLEZZA DELL'ASSISTENZA</a:t>
            </a:r>
            <a:br>
              <a:rPr lang="it-IT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b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CARENZA DI PERSONALE IN TERMINI DI RISORSE UMANE</a:t>
            </a:r>
            <a:br>
              <a:rPr lang="it-IT" b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b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CARENZA DI U.O. NECESSARIE ALL'ESECUZIONE DI PROCEDURE INTERVENTISTICHE</a:t>
            </a:r>
            <a:br>
              <a:rPr lang="it-IT" b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b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SCARSA COLLABORAZIONE TRA GLI ELEMENTI DEL TEAM MULTIDISCIPLINARE E PROBLEMI COLLABORATIVI </a:t>
            </a:r>
            <a:br>
              <a:rPr lang="it-IT" b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b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CARICO DI LAVORO ELEVATO</a:t>
            </a:r>
            <a:br>
              <a:rPr lang="it-IT" b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b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CARENZA TECNOLOGICO-STRUMENTALE</a:t>
            </a:r>
            <a:br>
              <a:rPr lang="it-IT"/>
            </a:br>
            <a:br>
              <a:rPr lang="it-IT"/>
            </a:br>
            <a:br>
              <a:rPr lang="it-IT"/>
            </a:br>
            <a:br>
              <a:rPr lang="it-IT"/>
            </a:br>
            <a:br>
              <a:rPr lang="it-IT"/>
            </a:br>
            <a:r>
              <a:rPr lang="it-IT"/>
              <a:t>         </a:t>
            </a:r>
          </a:p>
        </p:txBody>
      </p:sp>
      <p:cxnSp>
        <p:nvCxnSpPr>
          <p:cNvPr id="3" name="Connettore dritto 1 2"/>
          <p:cNvCxnSpPr/>
          <p:nvPr/>
        </p:nvCxnSpPr>
        <p:spPr>
          <a:xfrm>
            <a:off x="4461794" y="2167425"/>
            <a:ext cx="25872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dritto 1 3"/>
          <p:cNvCxnSpPr/>
          <p:nvPr/>
        </p:nvCxnSpPr>
        <p:spPr>
          <a:xfrm flipV="1">
            <a:off x="4461794" y="2640379"/>
            <a:ext cx="25962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ritto 1 4"/>
          <p:cNvCxnSpPr/>
          <p:nvPr/>
        </p:nvCxnSpPr>
        <p:spPr>
          <a:xfrm flipV="1">
            <a:off x="4461794" y="3153307"/>
            <a:ext cx="25962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ritto 1 5"/>
          <p:cNvCxnSpPr/>
          <p:nvPr/>
        </p:nvCxnSpPr>
        <p:spPr>
          <a:xfrm>
            <a:off x="4461794" y="3622990"/>
            <a:ext cx="2596283" cy="3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ritto 1 6"/>
          <p:cNvCxnSpPr/>
          <p:nvPr/>
        </p:nvCxnSpPr>
        <p:spPr>
          <a:xfrm flipV="1">
            <a:off x="4461794" y="4095944"/>
            <a:ext cx="2596283" cy="3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ritto 1 7"/>
          <p:cNvCxnSpPr/>
          <p:nvPr/>
        </p:nvCxnSpPr>
        <p:spPr>
          <a:xfrm flipV="1">
            <a:off x="4470873" y="1691200"/>
            <a:ext cx="2587205" cy="3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 noEditPoints="1"/>
          </p:cNvSpPr>
          <p:nvPr>
            <p:ph type="ctrTitle"/>
          </p:nvPr>
        </p:nvSpPr>
        <p:spPr>
          <a:xfrm>
            <a:off x="6574933" y="1094835"/>
            <a:ext cx="4526280" cy="3227514"/>
          </a:xfrm>
        </p:spPr>
        <p:txBody>
          <a:bodyPr>
            <a:normAutofit fontScale="90000"/>
          </a:bodyPr>
          <a:lstStyle/>
          <a:p>
            <a:pPr algn="ctr"/>
            <a:endParaRPr lang="it-IT" dirty="0">
              <a:latin typeface="Times New Roman"/>
              <a:ea typeface="Times New Roman"/>
              <a:cs typeface="Times New Roman"/>
            </a:endParaRPr>
          </a:p>
          <a:p>
            <a:pPr algn="ctr"/>
            <a:endParaRPr lang="it-IT" dirty="0">
              <a:latin typeface="Times New Roman"/>
              <a:ea typeface="Times New Roman"/>
              <a:cs typeface="Times New Roman"/>
            </a:endParaRPr>
          </a:p>
          <a:p>
            <a:pPr algn="ctr"/>
            <a:br>
              <a:rPr lang="it-IT" dirty="0">
                <a:latin typeface="Times New Roman"/>
                <a:ea typeface="Times New Roman"/>
                <a:cs typeface="Times New Roman"/>
              </a:rPr>
            </a:br>
            <a:r>
              <a:rPr lang="it-IT" dirty="0">
                <a:latin typeface="Times New Roman"/>
                <a:ea typeface="Times New Roman"/>
                <a:cs typeface="Times New Roman"/>
              </a:rPr>
              <a:t>Grazie </a:t>
            </a:r>
            <a:br>
              <a:rPr lang="it-IT" dirty="0">
                <a:latin typeface="Times New Roman"/>
                <a:ea typeface="Times New Roman"/>
                <a:cs typeface="Times New Roman"/>
              </a:rPr>
            </a:br>
            <a:r>
              <a:rPr lang="it-IT" dirty="0">
                <a:latin typeface="Times New Roman"/>
                <a:ea typeface="Times New Roman"/>
                <a:cs typeface="Times New Roman"/>
              </a:rPr>
              <a:t>per l'attenzione</a:t>
            </a:r>
            <a:br>
              <a:rPr lang="it-IT" dirty="0">
                <a:latin typeface="Times New Roman"/>
                <a:ea typeface="Times New Roman"/>
                <a:cs typeface="Times New Roman"/>
              </a:rPr>
            </a:br>
            <a:endParaRPr lang="it-IT" dirty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 di testo 1"/>
          <p:cNvSpPr txBox="1"/>
          <p:nvPr/>
        </p:nvSpPr>
        <p:spPr>
          <a:xfrm>
            <a:off x="1141360" y="728109"/>
            <a:ext cx="10284955" cy="2561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</p:txBody>
      </p:sp>
      <p:sp>
        <p:nvSpPr>
          <p:cNvPr id="4" name="Casella di testo 3"/>
          <p:cNvSpPr txBox="1"/>
          <p:nvPr/>
        </p:nvSpPr>
        <p:spPr>
          <a:xfrm>
            <a:off x="524827" y="0"/>
            <a:ext cx="10454979" cy="1261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Fistola</a:t>
            </a:r>
            <a:r>
              <a:rPr lang="en-US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gastrica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br>
              <a:rPr lang="it-IT" dirty="0">
                <a:solidFill>
                  <a:srgbClr val="0070C0"/>
                </a:solidFill>
              </a:rPr>
            </a:br>
            <a:r>
              <a:rPr lang="it-IT" sz="2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Riapertura di una parte della sutura gastrica che si ottiene come complicanza dall'intervento chirurgico di </a:t>
            </a:r>
            <a:r>
              <a:rPr lang="it-IT" sz="20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Laparoscopic</a:t>
            </a:r>
            <a:r>
              <a:rPr lang="it-IT" sz="2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Sleeve </a:t>
            </a:r>
            <a:r>
              <a:rPr lang="it-IT" sz="20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Gastrectomy</a:t>
            </a:r>
            <a:r>
              <a:rPr lang="it-IT" sz="2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. Statisticamente più prevalente nella parte alta della sutura.</a:t>
            </a:r>
            <a:br>
              <a:rPr lang="it-IT" sz="2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2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Precoce: si sviluppa durante la degenza post-operatoria/entro una settimana dall'atto chirurgico</a:t>
            </a:r>
            <a:br>
              <a:rPr lang="it-IT" sz="2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2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Tardiva: si sviluppa solitamente nelle settimane successive all'intervento chirurgico</a:t>
            </a:r>
            <a:br>
              <a:rPr lang="it-IT" sz="2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2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La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fistola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può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essere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trattata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terapia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medica</a:t>
            </a:r>
            <a:r>
              <a:rPr lang="it-IT" sz="2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conservativa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oppure</a:t>
            </a:r>
            <a:r>
              <a:rPr lang="it-IT" sz="2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richiedere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un nuovo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intervento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chirurgico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.</a:t>
            </a:r>
            <a:br>
              <a:rPr lang="it-IT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br>
              <a:rPr lang="it-IT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Segni e sintomi di un paziente con fistola gastrica</a:t>
            </a:r>
            <a:br>
              <a:rPr lang="it-IT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Tachicardia</a:t>
            </a:r>
            <a:br>
              <a:rPr lang="it-IT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Dolore e distensione addominale</a:t>
            </a:r>
            <a:br>
              <a:rPr lang="it-IT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Iperpiressia</a:t>
            </a:r>
            <a:br>
              <a:rPr lang="it-IT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Nausea e vomito</a:t>
            </a:r>
          </a:p>
          <a:p>
            <a:pPr algn="l"/>
            <a:r>
              <a:rPr lang="it-IT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Astenia</a:t>
            </a:r>
          </a:p>
          <a:p>
            <a:pPr algn="l"/>
            <a:endParaRPr lang="it-IT" sz="2800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pPr algn="l"/>
            <a:r>
              <a:rPr lang="it-IT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Diagnosi</a:t>
            </a:r>
            <a:br>
              <a:rPr lang="it-IT" sz="2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20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Radiografia transito con MDC per OS</a:t>
            </a:r>
            <a:br>
              <a:rPr lang="it-IT" sz="20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20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TC addome completa</a:t>
            </a:r>
          </a:p>
          <a:p>
            <a:pPr algn="l"/>
            <a:br>
              <a:rPr lang="it-IT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endParaRPr lang="it-IT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 di testo 1"/>
          <p:cNvSpPr txBox="1"/>
          <p:nvPr/>
        </p:nvSpPr>
        <p:spPr>
          <a:xfrm>
            <a:off x="510713" y="620640"/>
            <a:ext cx="11079011" cy="11233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lang="it-IT" sz="20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ASSISTENZA INFERMIERISTICA AL PAZIENTE CON DIAGNOSI DI FISTOLA GASTRICA</a:t>
            </a:r>
            <a:r>
              <a:rPr lang="it-IT" sz="2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br>
              <a:rPr lang="it-IT" sz="2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endParaRPr lang="it-IT" sz="2000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pPr algn="l"/>
            <a:r>
              <a:rPr lang="it-IT" sz="1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Presa in carico del paziente</a:t>
            </a:r>
            <a:br>
              <a:rPr lang="it-IT" sz="1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br>
              <a:rPr lang="it-IT" sz="20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20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monitoraggio parametri vitali</a:t>
            </a:r>
          </a:p>
          <a:p>
            <a:pPr algn="l"/>
            <a:r>
              <a:rPr lang="it-IT" sz="20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esecuzione esami ematochimici</a:t>
            </a:r>
          </a:p>
          <a:p>
            <a:pPr algn="l"/>
            <a:r>
              <a:rPr lang="it-IT" sz="20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digiuno terapeutico</a:t>
            </a:r>
            <a:br>
              <a:rPr lang="it-IT" sz="20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20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impianto accesso vascolare PICC/MIDLINE</a:t>
            </a:r>
            <a:br>
              <a:rPr lang="it-IT" sz="20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20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gestione del dolore e della nausea e vomito con terapia endovenosa</a:t>
            </a:r>
          </a:p>
          <a:p>
            <a:pPr algn="l"/>
            <a:r>
              <a:rPr lang="it-IT" sz="20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terapia </a:t>
            </a:r>
            <a:r>
              <a:rPr lang="it-IT" sz="2000" b="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infusionale</a:t>
            </a:r>
            <a:r>
              <a:rPr lang="it-IT" sz="20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/NPT in pompa volumetrica</a:t>
            </a:r>
          </a:p>
          <a:p>
            <a:pPr algn="l"/>
            <a:r>
              <a:rPr lang="it-IT" sz="20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posizionamento Sondino Naso-Digiunale</a:t>
            </a:r>
            <a:br>
              <a:rPr lang="it-IT" sz="20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20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nutrizione enterale </a:t>
            </a:r>
          </a:p>
          <a:p>
            <a:pPr marL="342900" indent="-342900" algn="l">
              <a:buFontTx/>
              <a:buChar char="-"/>
            </a:pPr>
            <a:r>
              <a:rPr lang="it-IT" sz="20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drenaggio percutaneo tipo </a:t>
            </a:r>
            <a:r>
              <a:rPr lang="it-IT" sz="2000" b="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pigtail</a:t>
            </a:r>
            <a:r>
              <a:rPr lang="it-IT" sz="20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 </a:t>
            </a:r>
          </a:p>
          <a:p>
            <a:pPr marL="342900" indent="-342900" algn="l">
              <a:buFontTx/>
              <a:buChar char="-"/>
            </a:pPr>
            <a:r>
              <a:rPr lang="it-IT" sz="20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Complicanze post-operatorie precoci (entro i primi 30 giorni</a:t>
            </a:r>
          </a:p>
          <a:p>
            <a:pPr algn="l"/>
            <a:r>
              <a:rPr lang="it-IT" sz="20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dall’intervento)</a:t>
            </a:r>
            <a:br>
              <a:rPr lang="it-IT" sz="20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20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monitoraggio del peso settimanale</a:t>
            </a:r>
          </a:p>
          <a:p>
            <a:pPr algn="l"/>
            <a:r>
              <a:rPr lang="it-IT" sz="20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supporto psicologico/emotivo</a:t>
            </a:r>
          </a:p>
          <a:p>
            <a:endParaRPr lang="it-IT" sz="2000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br>
              <a:rPr lang="it-IT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endParaRPr lang="it-IT" sz="2000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br>
              <a:rPr lang="it-IT" dirty="0">
                <a:latin typeface="Times New Roman"/>
                <a:ea typeface="Times New Roman"/>
                <a:cs typeface="Times New Roman"/>
              </a:rPr>
            </a:br>
            <a:br>
              <a:rPr lang="it-IT" dirty="0">
                <a:latin typeface="Times New Roman"/>
                <a:ea typeface="Times New Roman"/>
                <a:cs typeface="Times New Roman"/>
              </a:rPr>
            </a:br>
            <a:br>
              <a:rPr lang="it-IT" dirty="0">
                <a:latin typeface="Times New Roman"/>
                <a:ea typeface="Times New Roman"/>
                <a:cs typeface="Times New Roman"/>
              </a:rPr>
            </a:br>
            <a:br>
              <a:rPr lang="it-IT" dirty="0">
                <a:latin typeface="Times New Roman"/>
                <a:ea typeface="Times New Roman"/>
                <a:cs typeface="Times New Roman"/>
              </a:rPr>
            </a:br>
            <a:br>
              <a:rPr lang="it-IT" dirty="0">
                <a:latin typeface="Times New Roman"/>
                <a:ea typeface="Times New Roman"/>
                <a:cs typeface="Times New Roman"/>
              </a:rPr>
            </a:br>
            <a:endParaRPr lang="it-IT" dirty="0">
              <a:latin typeface="Times New Roman"/>
              <a:ea typeface="Times New Roman"/>
              <a:cs typeface="Times New Roman"/>
            </a:endParaRPr>
          </a:p>
          <a:p>
            <a:endParaRPr lang="it-IT" dirty="0">
              <a:latin typeface="Times New Roman"/>
              <a:ea typeface="Times New Roman"/>
              <a:cs typeface="Times New Roman"/>
            </a:endParaRPr>
          </a:p>
          <a:p>
            <a:br>
              <a:rPr lang="it-IT" dirty="0">
                <a:latin typeface="Times New Roman"/>
                <a:ea typeface="Times New Roman"/>
                <a:cs typeface="Times New Roman"/>
              </a:rPr>
            </a:br>
            <a:endParaRPr lang="it-IT" dirty="0">
              <a:latin typeface="Times New Roman"/>
              <a:ea typeface="Times New Roman"/>
              <a:cs typeface="Times New Roman"/>
            </a:endParaRPr>
          </a:p>
          <a:p>
            <a:br>
              <a:rPr lang="it-IT" dirty="0">
                <a:latin typeface="Times New Roman"/>
                <a:ea typeface="Times New Roman"/>
                <a:cs typeface="Times New Roman"/>
              </a:rPr>
            </a:br>
            <a:br>
              <a:rPr lang="it-IT" dirty="0">
                <a:latin typeface="Times New Roman"/>
                <a:ea typeface="Times New Roman"/>
                <a:cs typeface="Times New Roman"/>
              </a:rPr>
            </a:br>
            <a:br>
              <a:rPr lang="it-IT" dirty="0">
                <a:latin typeface="Times New Roman"/>
                <a:ea typeface="Times New Roman"/>
                <a:cs typeface="Times New Roman"/>
              </a:rPr>
            </a:br>
            <a:br>
              <a:rPr lang="it-IT" dirty="0">
                <a:latin typeface="Times New Roman"/>
                <a:ea typeface="Times New Roman"/>
                <a:cs typeface="Times New Roman"/>
              </a:rPr>
            </a:br>
            <a:br>
              <a:rPr lang="it-IT" dirty="0">
                <a:latin typeface="Times New Roman"/>
                <a:ea typeface="Times New Roman"/>
                <a:cs typeface="Times New Roman"/>
              </a:rPr>
            </a:br>
            <a:br>
              <a:rPr lang="it-IT" dirty="0">
                <a:latin typeface="Times New Roman"/>
                <a:ea typeface="Times New Roman"/>
                <a:cs typeface="Times New Roman"/>
              </a:rPr>
            </a:br>
            <a:br>
              <a:rPr lang="it-IT" dirty="0">
                <a:latin typeface="Times New Roman"/>
                <a:ea typeface="Times New Roman"/>
                <a:cs typeface="Times New Roman"/>
              </a:rPr>
            </a:br>
            <a:endParaRPr lang="en-US" dirty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 di testo 2"/>
          <p:cNvSpPr txBox="1"/>
          <p:nvPr/>
        </p:nvSpPr>
        <p:spPr>
          <a:xfrm>
            <a:off x="517326" y="155655"/>
            <a:ext cx="11454416" cy="1360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GESTIONE INFERMIERISTICA DEL PICC/MIDLINE</a:t>
            </a:r>
            <a:br>
              <a:rPr lang="it-IT" sz="2200" dirty="0">
                <a:latin typeface="Times New Roman"/>
                <a:ea typeface="Times New Roman"/>
                <a:cs typeface="Times New Roman"/>
              </a:rPr>
            </a:br>
            <a:endParaRPr lang="it-IT" sz="2200" dirty="0">
              <a:latin typeface="Times New Roman"/>
              <a:ea typeface="Times New Roman"/>
              <a:cs typeface="Times New Roman"/>
            </a:endParaRPr>
          </a:p>
          <a:p>
            <a:pPr algn="l"/>
            <a:r>
              <a:rPr lang="it-IT" sz="2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Somministrazione terapia </a:t>
            </a:r>
            <a:r>
              <a:rPr lang="it-IT" sz="2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infusionale</a:t>
            </a:r>
            <a:r>
              <a:rPr lang="it-IT" sz="2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di mantenimento</a:t>
            </a:r>
          </a:p>
          <a:p>
            <a:pPr algn="l"/>
            <a:r>
              <a:rPr lang="it-IT" sz="2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</a:t>
            </a:r>
            <a:br>
              <a:rPr lang="it-IT" sz="2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2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NPT</a:t>
            </a:r>
          </a:p>
          <a:p>
            <a:pPr algn="l"/>
            <a:br>
              <a:rPr lang="it-IT" sz="2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2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Somministrazione terapia antalgica dopo valutazione del dolore tramite scala NRS</a:t>
            </a:r>
            <a:br>
              <a:rPr lang="it-IT" sz="2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2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Somministrazione terapia antibiotica/antiemetica in bolo</a:t>
            </a:r>
            <a:br>
              <a:rPr lang="it-IT" sz="2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2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Esecuzione lavaggio con S.F. 0,9% 10 ml (preferibilmente utilizzando siringhe </a:t>
            </a:r>
            <a:r>
              <a:rPr lang="it-IT" sz="2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preriempite</a:t>
            </a:r>
            <a:r>
              <a:rPr lang="it-IT" sz="2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sterili) per evitare l'ostruzione del catetere venoso dopo ogni somministrazione terapeutica, termine della NPT o prelievo ematico</a:t>
            </a:r>
            <a:br>
              <a:rPr lang="it-IT" sz="2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2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Sostituzione set </a:t>
            </a:r>
            <a:r>
              <a:rPr lang="it-IT" sz="2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infusionali</a:t>
            </a:r>
            <a:r>
              <a:rPr lang="it-IT" sz="2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ogni 24h per NPT con lipidi, 72h per NPT con amminoacidi e carboidrati</a:t>
            </a:r>
            <a:br>
              <a:rPr lang="it-IT" sz="2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2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Schermatura dell'NPT perché fotosensibile (presenza di vitamine)</a:t>
            </a:r>
            <a:br>
              <a:rPr lang="it-IT" sz="2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2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Cambio medicazione con tecnica asettica di PICC/MIDLINE ogni 5/7 giorni, o quando la medicazione semipermeabile risulti sporca o umica, ogni 48/36 ore in caso di medicazione garzata, con annessa sostituzione: sistema </a:t>
            </a:r>
            <a:r>
              <a:rPr lang="it-IT" sz="2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sutureless</a:t>
            </a:r>
            <a:r>
              <a:rPr lang="it-IT" sz="2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, tappi </a:t>
            </a:r>
            <a:r>
              <a:rPr lang="it-IT" sz="2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antireflusso</a:t>
            </a:r>
            <a:r>
              <a:rPr lang="it-IT" sz="2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, utilizzo di tappi con clorexidina 2%</a:t>
            </a:r>
          </a:p>
          <a:p>
            <a:pPr algn="l"/>
            <a:r>
              <a:rPr lang="it-IT" sz="2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Conteggio dei liquidi somministrati complementare al bilancio </a:t>
            </a:r>
            <a:r>
              <a:rPr lang="it-IT" sz="20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idroelettrolitico</a:t>
            </a:r>
            <a:br>
              <a:rPr lang="it-IT" sz="2000" dirty="0">
                <a:latin typeface="Times New Roman"/>
                <a:ea typeface="Times New Roman"/>
                <a:cs typeface="Times New Roman"/>
              </a:rPr>
            </a:br>
            <a:br>
              <a:rPr lang="it-IT" sz="2000" dirty="0">
                <a:latin typeface="Times New Roman"/>
                <a:ea typeface="Times New Roman"/>
                <a:cs typeface="Times New Roman"/>
              </a:rPr>
            </a:br>
            <a:br>
              <a:rPr lang="it-IT" sz="2000" dirty="0">
                <a:latin typeface="Times New Roman"/>
                <a:ea typeface="Times New Roman"/>
                <a:cs typeface="Times New Roman"/>
              </a:rPr>
            </a:br>
            <a:endParaRPr lang="it-IT" sz="2000" dirty="0">
              <a:latin typeface="Times New Roman"/>
              <a:ea typeface="Times New Roman"/>
              <a:cs typeface="Times New Roman"/>
            </a:endParaRPr>
          </a:p>
          <a:p>
            <a:pPr algn="ctr"/>
            <a:endParaRPr lang="it-IT" sz="2000" dirty="0">
              <a:latin typeface="Times New Roman"/>
              <a:ea typeface="Times New Roman"/>
              <a:cs typeface="Times New Roman"/>
            </a:endParaRPr>
          </a:p>
          <a:p>
            <a:pPr algn="ctr"/>
            <a:endParaRPr lang="it-IT" sz="2000" dirty="0">
              <a:latin typeface="Times New Roman"/>
              <a:ea typeface="Times New Roman"/>
              <a:cs typeface="Times New Roman"/>
            </a:endParaRPr>
          </a:p>
          <a:p>
            <a:pPr algn="ctr"/>
            <a:endParaRPr lang="it-IT" sz="2000" dirty="0">
              <a:latin typeface="Times New Roman"/>
              <a:ea typeface="Times New Roman"/>
              <a:cs typeface="Times New Roman"/>
            </a:endParaRPr>
          </a:p>
          <a:p>
            <a:pPr algn="l"/>
            <a:endParaRPr lang="it-IT" sz="2000" dirty="0">
              <a:latin typeface="Times New Roman"/>
              <a:ea typeface="Times New Roman"/>
              <a:cs typeface="Times New Roman"/>
            </a:endParaRPr>
          </a:p>
          <a:p>
            <a:pPr algn="ctr"/>
            <a:endParaRPr lang="it-IT" sz="2000" dirty="0">
              <a:latin typeface="Times New Roman"/>
              <a:ea typeface="Times New Roman"/>
              <a:cs typeface="Times New Roman"/>
            </a:endParaRPr>
          </a:p>
          <a:p>
            <a:pPr algn="ctr"/>
            <a:endParaRPr lang="it-IT" sz="2000" dirty="0">
              <a:latin typeface="Times New Roman"/>
              <a:ea typeface="Times New Roman"/>
              <a:cs typeface="Times New Roman"/>
            </a:endParaRPr>
          </a:p>
          <a:p>
            <a:pPr algn="ctr"/>
            <a:endParaRPr lang="it-IT" sz="2000" dirty="0">
              <a:latin typeface="Times New Roman"/>
              <a:ea typeface="Times New Roman"/>
              <a:cs typeface="Times New Roman"/>
            </a:endParaRPr>
          </a:p>
          <a:p>
            <a:pPr algn="ctr"/>
            <a:endParaRPr lang="it-IT" sz="2000" dirty="0">
              <a:latin typeface="Times New Roman"/>
              <a:ea typeface="Times New Roman"/>
              <a:cs typeface="Times New Roman"/>
            </a:endParaRPr>
          </a:p>
          <a:p>
            <a:pPr algn="ctr"/>
            <a:endParaRPr lang="it-IT" sz="2000" dirty="0">
              <a:latin typeface="Times New Roman"/>
              <a:ea typeface="Times New Roman"/>
              <a:cs typeface="Times New Roman"/>
            </a:endParaRPr>
          </a:p>
          <a:p>
            <a:pPr algn="ctr"/>
            <a:endParaRPr lang="it-IT" sz="2000" dirty="0">
              <a:latin typeface="Times New Roman"/>
              <a:ea typeface="Times New Roman"/>
              <a:cs typeface="Times New Roman"/>
            </a:endParaRPr>
          </a:p>
          <a:p>
            <a:pPr algn="ctr"/>
            <a:endParaRPr lang="it-IT" sz="2000" dirty="0">
              <a:latin typeface="Times New Roman"/>
              <a:ea typeface="Times New Roman"/>
              <a:cs typeface="Times New Roman"/>
            </a:endParaRPr>
          </a:p>
          <a:p>
            <a:pPr algn="ctr"/>
            <a:endParaRPr lang="it-IT" sz="2000" dirty="0">
              <a:latin typeface="Times New Roman"/>
              <a:ea typeface="Times New Roman"/>
              <a:cs typeface="Times New Roman"/>
            </a:endParaRPr>
          </a:p>
          <a:p>
            <a:pPr algn="ctr"/>
            <a:endParaRPr lang="it-IT" sz="2000" dirty="0">
              <a:latin typeface="Times New Roman"/>
              <a:ea typeface="Times New Roman"/>
              <a:cs typeface="Times New Roman"/>
            </a:endParaRPr>
          </a:p>
          <a:p>
            <a:pPr algn="ctr"/>
            <a:endParaRPr lang="it-IT" sz="2000" dirty="0">
              <a:latin typeface="Times New Roman"/>
              <a:ea typeface="Times New Roman"/>
              <a:cs typeface="Times New Roman"/>
            </a:endParaRPr>
          </a:p>
          <a:p>
            <a:pPr algn="ctr"/>
            <a:endParaRPr lang="it-IT" sz="2000" dirty="0">
              <a:latin typeface="Times New Roman"/>
              <a:ea typeface="Times New Roman"/>
              <a:cs typeface="Times New Roman"/>
            </a:endParaRPr>
          </a:p>
          <a:p>
            <a:pPr algn="ctr"/>
            <a:endParaRPr lang="it-IT" sz="2000" dirty="0">
              <a:latin typeface="Times New Roman"/>
              <a:ea typeface="Times New Roman"/>
              <a:cs typeface="Times New Roman"/>
            </a:endParaRPr>
          </a:p>
          <a:p>
            <a:pPr algn="ctr"/>
            <a:endParaRPr lang="it-IT" sz="2000" dirty="0">
              <a:latin typeface="Times New Roman"/>
              <a:ea typeface="Times New Roman"/>
              <a:cs typeface="Times New Roman"/>
            </a:endParaRPr>
          </a:p>
          <a:p>
            <a:pPr algn="ctr"/>
            <a:endParaRPr lang="it-IT" sz="2000" dirty="0">
              <a:latin typeface="Times New Roman"/>
              <a:ea typeface="Times New Roman"/>
              <a:cs typeface="Times New Roman"/>
            </a:endParaRPr>
          </a:p>
          <a:p>
            <a:pPr algn="ctr"/>
            <a:endParaRPr lang="it-IT" sz="2000" dirty="0">
              <a:latin typeface="Times New Roman"/>
              <a:ea typeface="Times New Roman"/>
              <a:cs typeface="Times New Roman"/>
            </a:endParaRPr>
          </a:p>
          <a:p>
            <a:pPr algn="ctr"/>
            <a:endParaRPr lang="it-IT" sz="2000" dirty="0">
              <a:latin typeface="Times New Roman"/>
              <a:ea typeface="Times New Roman"/>
              <a:cs typeface="Times New Roman"/>
            </a:endParaRPr>
          </a:p>
        </p:txBody>
      </p:sp>
      <p:cxnSp>
        <p:nvCxnSpPr>
          <p:cNvPr id="4" name="Connettore dritto 1 3"/>
          <p:cNvCxnSpPr/>
          <p:nvPr/>
        </p:nvCxnSpPr>
        <p:spPr>
          <a:xfrm>
            <a:off x="6940406" y="1126490"/>
            <a:ext cx="1217776" cy="361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ritto 1 4"/>
          <p:cNvCxnSpPr/>
          <p:nvPr/>
        </p:nvCxnSpPr>
        <p:spPr>
          <a:xfrm flipV="1">
            <a:off x="6771018" y="1600025"/>
            <a:ext cx="1387165" cy="180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 di testo 5"/>
          <p:cNvSpPr txBox="1"/>
          <p:nvPr/>
        </p:nvSpPr>
        <p:spPr>
          <a:xfrm>
            <a:off x="8254322" y="1419212"/>
            <a:ext cx="3781514" cy="361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POMPA VOLUMETRICA LINEARE</a:t>
            </a:r>
            <a:endParaRPr lang="en-US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54322" y="155655"/>
            <a:ext cx="3088586" cy="11516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 di testo 1"/>
          <p:cNvSpPr txBox="1"/>
          <p:nvPr/>
        </p:nvSpPr>
        <p:spPr>
          <a:xfrm>
            <a:off x="821551" y="717155"/>
            <a:ext cx="11002430" cy="1148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LA GESTIONE DEL DOLORE NEL PAZIENTE CON FISTOLA GASTRICA</a:t>
            </a:r>
            <a:br>
              <a:rPr lang="it-IT" sz="20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2000" b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Il dolore rappresenta il mezzo con cui l'organismo segnala un danno tissutale. Secondo la definizione  dell'Organizzazione mondiale della sanità, il dolore «è un'esperienza sensoriale ed emotiva spiacevole associata a  un danno tissutale potenziale o in atto»</a:t>
            </a:r>
            <a:br>
              <a:rPr lang="it-IT" sz="2000" b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20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 Il dolore  è la composizione di</a:t>
            </a:r>
          </a:p>
          <a:p>
            <a:r>
              <a:rPr lang="it-IT" sz="1800" b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Una parte sensoriale (la nocicezione) che costituisce la modalità sensoriale che permette la ricezione e il trasporto al sistema nervoso centrale di stimoli potenzialmente lesivi per l'organismo;</a:t>
            </a:r>
            <a:br>
              <a:rPr lang="it-IT" sz="1800" b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br>
              <a:rPr lang="it-IT" sz="1800" b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1800" b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Una parte esperienziale percettiva (quindi del tutto privata, la vera e propria esperienza del dolore) che è lo stato psichico collegato alla percezione di una sensazione spiacevole.</a:t>
            </a:r>
          </a:p>
          <a:p>
            <a:r>
              <a:rPr lang="it-IT" sz="1800" b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Il dolore è fisiologico, un sintomo vitale/esistenziale, un sistema di difesa, quando rappresenta un segnale d'allarme per una lesione tissutale, essenziale per evitare un danno.</a:t>
            </a:r>
            <a:br>
              <a:rPr lang="it-IT" sz="20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br>
              <a:rPr lang="it-IT" sz="20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20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VALUTAZIONE DOLORE</a:t>
            </a:r>
            <a:br>
              <a:rPr lang="it-IT" sz="20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20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SCALA DI VALUTAZIONE NRS (Numeric Pain Rating Scale)</a:t>
            </a:r>
            <a:br>
              <a:rPr lang="it-IT" sz="20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br>
              <a:rPr lang="it-IT" sz="20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2000" b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Viene chiesto al paziente di esprimere il suo dolore numericamente in una scala da 0 a 10</a:t>
            </a:r>
            <a:br>
              <a:rPr lang="it-IT" sz="2000" b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2000" b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0 = assenza di dolore</a:t>
            </a:r>
            <a:br>
              <a:rPr lang="it-IT" sz="2000" b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2000" b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10 = massimo dolore immaginabile</a:t>
            </a:r>
          </a:p>
          <a:p>
            <a:endParaRPr lang="it-IT" sz="2000" b="1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endParaRPr lang="it-IT" sz="2000" b="1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endParaRPr lang="it-IT" sz="2000" b="1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endParaRPr lang="it-IT" sz="2000" b="1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endParaRPr lang="it-IT" sz="2000" b="1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endParaRPr lang="it-IT" sz="2000" b="1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endParaRPr lang="it-IT" sz="2000" b="1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endParaRPr lang="it-IT" sz="2000" b="1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endParaRPr lang="it-IT" sz="2000" b="1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endParaRPr lang="it-IT" sz="2000" b="1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endParaRPr lang="it-IT" sz="2000" b="1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endParaRPr lang="it-IT" sz="2000" b="1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endParaRPr lang="it-IT" sz="2000" b="1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endParaRPr lang="it-IT" sz="2000" b="1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endParaRPr lang="it-IT" sz="2000" b="1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endParaRPr lang="it-IT" sz="2000" b="1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endParaRPr lang="it-IT" sz="2000" b="1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endParaRPr lang="it-IT" sz="2000" b="1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endParaRPr lang="it-IT" sz="2000" b="1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 di testo 1"/>
          <p:cNvSpPr txBox="1"/>
          <p:nvPr/>
        </p:nvSpPr>
        <p:spPr>
          <a:xfrm>
            <a:off x="621837" y="580986"/>
            <a:ext cx="11347391" cy="12126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TRATTAMENTO DEL DOLORE</a:t>
            </a:r>
          </a:p>
          <a:p>
            <a:endParaRPr lang="it-IT" sz="2400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it-IT" sz="2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GRADO 1: DOLORE LIEVE (NRS DA 1 A 3)                                                                                                                    </a:t>
            </a:r>
            <a:br>
              <a:rPr lang="it-IT" sz="2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2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Paracetamolo/FANS  somministrati estemporaneamente</a:t>
            </a:r>
          </a:p>
          <a:p>
            <a:br>
              <a:rPr lang="it-IT" sz="2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2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GRADO 2: DOLORE MODERATO (NRS DA 4 A 6)</a:t>
            </a:r>
            <a:br>
              <a:rPr lang="it-IT" sz="2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20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Ketorolac</a:t>
            </a:r>
            <a:r>
              <a:rPr lang="it-IT" sz="2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it-IT" sz="20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Tramadolo</a:t>
            </a:r>
            <a:r>
              <a:rPr lang="it-IT" sz="2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o FANS/Paracetamolo somministrati estemporaneamente</a:t>
            </a:r>
          </a:p>
          <a:p>
            <a:r>
              <a:rPr lang="it-IT" sz="2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 </a:t>
            </a:r>
            <a:br>
              <a:rPr lang="it-IT" sz="2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2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GRADO 3: DOLORE GRAVE (NRS DA 8 A 10)</a:t>
            </a:r>
            <a:br>
              <a:rPr lang="it-IT" sz="2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20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Tramadolo</a:t>
            </a:r>
            <a:r>
              <a:rPr lang="it-IT" sz="2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it-IT" sz="20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Ketorolac</a:t>
            </a:r>
            <a:r>
              <a:rPr lang="it-IT" sz="2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con annessi antiemetici potrebbero essere prescritti in somministrazione mediante pompa-siringa/pompa CADD/pompa elastomerica</a:t>
            </a:r>
          </a:p>
          <a:p>
            <a:endParaRPr lang="it-IT" sz="2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endParaRPr lang="it-IT" sz="2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endParaRPr lang="it-IT" sz="2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br>
              <a:rPr lang="it-IT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RIVALUTAZIONE DEL DOLORE</a:t>
            </a:r>
            <a:br>
              <a:rPr lang="it-IT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2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Controllo frequente, specie dopo aver instaurato trattamento antalgico</a:t>
            </a:r>
          </a:p>
          <a:p>
            <a:r>
              <a:rPr lang="it-IT" sz="2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Domande: </a:t>
            </a:r>
            <a:r>
              <a:rPr lang="it-IT" sz="20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Qual’è</a:t>
            </a:r>
            <a:r>
              <a:rPr lang="it-IT" sz="2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il livello di dolore? Quanto sollievo avverte dalla dose precedente?</a:t>
            </a:r>
          </a:p>
          <a:p>
            <a:r>
              <a:rPr lang="it-IT" sz="2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Si muove? Può fare respiri profondi? Effetti collaterali o reazioni avverse?</a:t>
            </a:r>
          </a:p>
          <a:p>
            <a:endParaRPr lang="it-IT" sz="2000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endParaRPr lang="it-IT" sz="2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endParaRPr lang="it-IT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endParaRPr lang="it-IT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endParaRPr lang="it-IT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br>
              <a:rPr lang="it-IT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br>
              <a:rPr lang="it-IT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br>
              <a:rPr lang="it-IT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                                                                       </a:t>
            </a:r>
          </a:p>
          <a:p>
            <a:endParaRPr lang="it-IT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endParaRPr lang="it-IT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endParaRPr lang="it-IT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endParaRPr lang="it-IT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endParaRPr lang="it-IT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endParaRPr lang="it-IT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endParaRPr lang="it-IT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endParaRPr lang="it-IT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endParaRPr lang="it-IT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endParaRPr lang="it-IT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endParaRPr lang="it-IT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endParaRPr lang="it-IT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 di testo 1"/>
          <p:cNvSpPr txBox="1"/>
          <p:nvPr/>
        </p:nvSpPr>
        <p:spPr>
          <a:xfrm>
            <a:off x="121319" y="82406"/>
            <a:ext cx="11876111" cy="1310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3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            </a:t>
            </a:r>
            <a:r>
              <a:rPr lang="it-IT" sz="30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GESTIONE INFERMIERISTICA</a:t>
            </a:r>
            <a:br>
              <a:rPr lang="it-IT" sz="30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30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                                      DEL</a:t>
            </a:r>
            <a:br>
              <a:rPr lang="it-IT" sz="30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30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DRENAGGIO PERCUTANEO TIPO PIGTAIL</a:t>
            </a:r>
            <a:br>
              <a:rPr lang="it-IT" sz="3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br>
              <a:rPr lang="it-IT" sz="2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2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Impianto TC-guidato presso l'U.O. di Radiologia Interventistica</a:t>
            </a:r>
          </a:p>
          <a:p>
            <a:pPr algn="l"/>
            <a:br>
              <a:rPr lang="it-IT" sz="2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Medicazione drenaggio percutaneo con frequenza quotidiana</a:t>
            </a:r>
            <a:br>
              <a:rPr lang="it-IT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Monitoraggio quotidiano quantità e qualità della secrezione del drenaggio</a:t>
            </a:r>
            <a:br>
              <a:rPr lang="it-IT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Esecuzione lavaggio del drenaggio per verificarne la pervietà con frequenza quotidiana con utilizzo di siringhe </a:t>
            </a:r>
            <a:r>
              <a:rPr lang="it-IT" sz="28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preriempite</a:t>
            </a:r>
            <a:r>
              <a:rPr lang="it-IT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di NaCl 0,9% con calibro &gt; 10 ml al fine di ridurre la pressione esercitata all'interno del lume ed evitare un suo danneggiamento meccanico</a:t>
            </a:r>
            <a:br>
              <a:rPr lang="it-IT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Monitoraggio corretto posizionamento drenaggio per ridurre incidenza di fenomeni di </a:t>
            </a:r>
            <a:r>
              <a:rPr lang="it-IT" sz="28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kinking</a:t>
            </a:r>
            <a:r>
              <a:rPr lang="it-IT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(inginocchiamento del drenaggio), </a:t>
            </a:r>
            <a:r>
              <a:rPr lang="it-IT" sz="28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pinch</a:t>
            </a:r>
            <a:r>
              <a:rPr lang="it-IT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off (schiacciamento del drenaggio)</a:t>
            </a:r>
            <a:br>
              <a:rPr lang="it-IT" sz="3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br>
              <a:rPr lang="it-IT" sz="3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3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Quantificazione della secrezione da drenaggio addominale</a:t>
            </a:r>
          </a:p>
          <a:p>
            <a:pPr algn="l"/>
            <a:br>
              <a:rPr lang="it-IT" sz="2200" dirty="0">
                <a:latin typeface="Times New Roman"/>
                <a:ea typeface="Times New Roman"/>
                <a:cs typeface="Times New Roman"/>
              </a:rPr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/>
              <a:t> 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626983" y="82406"/>
            <a:ext cx="3370447" cy="25278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 di testo 3"/>
          <p:cNvSpPr txBox="1"/>
          <p:nvPr/>
        </p:nvSpPr>
        <p:spPr>
          <a:xfrm>
            <a:off x="178780" y="84442"/>
            <a:ext cx="12452444" cy="1274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GESTIONE INFERMIERISTICA DEL SONDINO NASO-DIGIUNALE</a:t>
            </a:r>
            <a:br>
              <a:rPr lang="it-IT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Il sondino naso-digiunale viene inserito per via endoscopica </a:t>
            </a:r>
          </a:p>
          <a:p>
            <a:endParaRPr lang="it-IT" sz="1800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it-IT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L’assistenza infermieristica si articola in più fasi:</a:t>
            </a:r>
          </a:p>
          <a:p>
            <a:r>
              <a:rPr lang="it-IT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prevenzione e trattamento delle </a:t>
            </a:r>
            <a:r>
              <a:rPr lang="it-IT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lesioni </a:t>
            </a:r>
            <a:r>
              <a:rPr lang="it-IT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cutanee degli accessi nutrizionali</a:t>
            </a:r>
          </a:p>
          <a:p>
            <a:r>
              <a:rPr lang="it-IT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gestione della sonda, prevenzione e trattamento di complicanze meccaniche</a:t>
            </a:r>
          </a:p>
          <a:p>
            <a:r>
              <a:rPr lang="it-IT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somministrazione dei nutrienti (fase di induzione e fase di mantenimento)</a:t>
            </a:r>
          </a:p>
          <a:p>
            <a:r>
              <a:rPr lang="it-IT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prevenzione e trattamento delle complicanze gastroenteriche e metaboliche</a:t>
            </a:r>
          </a:p>
          <a:p>
            <a:r>
              <a:rPr lang="it-IT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somministrazione di farmaci</a:t>
            </a:r>
          </a:p>
          <a:p>
            <a:r>
              <a:rPr lang="it-IT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valutazione di efficacia</a:t>
            </a:r>
          </a:p>
          <a:p>
            <a:endParaRPr lang="it-IT" sz="1800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it-IT" sz="1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...come si procede</a:t>
            </a:r>
          </a:p>
          <a:p>
            <a:r>
              <a:rPr lang="it-IT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 Controllare la posizione della sonda e ispezionare il sito di emergenza</a:t>
            </a:r>
          </a:p>
          <a:p>
            <a:r>
              <a:rPr lang="it-IT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Rilevare la presenza di ristagno gastrico (RG) </a:t>
            </a:r>
          </a:p>
          <a:p>
            <a:pPr algn="l"/>
            <a:r>
              <a:rPr lang="it-IT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 Somministrare eventuale terapia</a:t>
            </a:r>
            <a:br>
              <a:rPr lang="it-IT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Eseguire un lavaggio della sonda con acqua ogni 4/6h e dopo ogni somministrazione terapeutica per ridurre incidenza </a:t>
            </a:r>
            <a:br>
              <a:rPr lang="it-IT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di ostruzioni meccaniche</a:t>
            </a:r>
            <a:br>
              <a:rPr lang="it-IT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br>
              <a:rPr lang="it-IT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il SND, a livello delle coane nasali, può causare l’insorgenza di segni di infiammazione e di necrosi, più raramente di infezioni. </a:t>
            </a:r>
            <a:br>
              <a:rPr lang="it-IT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Si possono avere anche emorragie gastriche e/o esofagee da decubito</a:t>
            </a:r>
          </a:p>
          <a:p>
            <a:pPr algn="l"/>
            <a:br>
              <a:rPr lang="it-IT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</a:t>
            </a:r>
            <a:r>
              <a:rPr lang="it-IT" sz="1800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PREVENZIONE:</a:t>
            </a:r>
          </a:p>
          <a:p>
            <a:pPr algn="l"/>
            <a:r>
              <a:rPr lang="it-IT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Rinnovo del cerotto dopo aver deterso e asciugato accuratamente la cute della coana nasale</a:t>
            </a:r>
          </a:p>
          <a:p>
            <a:r>
              <a:rPr lang="it-IT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Modifica della posizione del sondino per evitare lesioni da decubito</a:t>
            </a:r>
          </a:p>
          <a:p>
            <a:endParaRPr lang="it-IT" dirty="0"/>
          </a:p>
          <a:p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99924" y="993282"/>
            <a:ext cx="4148607" cy="25928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 di testo 1"/>
          <p:cNvSpPr txBox="1"/>
          <p:nvPr/>
        </p:nvSpPr>
        <p:spPr>
          <a:xfrm>
            <a:off x="107840" y="119031"/>
            <a:ext cx="11976320" cy="7194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0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</a:t>
            </a:r>
            <a:r>
              <a:rPr lang="it-IT" sz="20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LA NUTRIZIONE ENTERALE</a:t>
            </a:r>
            <a:br>
              <a:rPr lang="it-IT"/>
            </a:br>
            <a:r>
              <a:rPr lang="it-IT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Complementarmente alla somministrazione della nutrizione parenterale per via endovenosa, l'apporto calorico nutrizionale corretto per il paziente può essere raggiunto integrando una nutrizione enterale per SND</a:t>
            </a:r>
            <a:br>
              <a:rPr lang="it-IT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br>
              <a:rPr lang="it-IT"/>
            </a:br>
            <a:r>
              <a:rPr lang="it-IT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Nella fase di «induzione», in un soggetto con funzionalità gastroenterica ridotta, la velocità di infusione iniziale è di 20 ml/h</a:t>
            </a:r>
          </a:p>
          <a:p>
            <a:r>
              <a:rPr lang="it-IT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Si somministrano dai 500 ai 1000 ml di N.E. in 20-24 ore. Durante la prima settimana di NE si incrementa gradualmente la velocità di infusione di 5-20 ml/die, ma non si superano gli 80 ml/h.</a:t>
            </a:r>
          </a:p>
          <a:p>
            <a:r>
              <a:rPr lang="it-IT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La somministrazione avviene tramite pompa peristaltica rotatoria dopo aver impostato velocità di somministrazione, volume totale, eventuali pause di somministrazione</a:t>
            </a:r>
            <a:br>
              <a:rPr lang="it-IT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br>
              <a:rPr lang="it-IT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br>
              <a:rPr lang="it-IT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br>
              <a:rPr lang="it-IT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br>
              <a:rPr lang="it-IT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br>
              <a:rPr lang="it-IT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br>
              <a:rPr lang="it-IT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endParaRPr lang="it-IT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it-IT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Al termine della somministrazione di sostanze nutritive, eseguire un lavaggio della sonda con acqua e chiuderla con l’apposito tappo, eliminando il set d’infusione e il flacone vuoto.</a:t>
            </a:r>
            <a:br>
              <a:rPr lang="it-IT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Questo permette una maggiore tollerabilità alla N.E.</a:t>
            </a:r>
            <a:br>
              <a:rPr lang="it-IT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endParaRPr lang="it-IT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it-IT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Complicanze in corso di NE Metaboliche:</a:t>
            </a:r>
          </a:p>
          <a:p>
            <a:pPr algn="l"/>
            <a:r>
              <a:rPr lang="it-IT" sz="1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Iperglicemia - Ipoglicemia - Alterazioni elettrolitiche - Iperidratazione - Ipoidratazione -Carenza di macro/micronutrienti</a:t>
            </a:r>
            <a:br>
              <a:rPr lang="it-IT" sz="1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16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PREVENZIONE:</a:t>
            </a:r>
            <a:r>
              <a:rPr lang="it-IT" sz="1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Monitoraggio bilancio idroelettrolitico con inserimento anche dei volumi di H2O utilizzati per i lavaggi del SNG</a:t>
            </a:r>
            <a:br>
              <a:rPr lang="it-IT" sz="1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it-IT" sz="1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                              Monitoraggio livelli glicemici e esami ematochimici </a:t>
            </a:r>
            <a:br>
              <a:rPr lang="it-IT"/>
            </a:br>
            <a:br>
              <a:rPr lang="it-IT"/>
            </a:br>
            <a:r>
              <a:rPr lang="it-IT"/>
              <a:t>                    </a:t>
            </a:r>
            <a:endParaRPr lang="en-US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49189" y="2558637"/>
            <a:ext cx="3093621" cy="17407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46</TotalTime>
  <Words>1695</Words>
  <Application>Microsoft Office PowerPoint</Application>
  <PresentationFormat>Widescreen</PresentationFormat>
  <Paragraphs>191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Calibri</vt:lpstr>
      <vt:lpstr>Times New Roman</vt:lpstr>
      <vt:lpstr>Wingdings</vt:lpstr>
      <vt:lpstr>RetrospectVTI</vt:lpstr>
      <vt:lpstr>Le complicanze post LSG: assistenza infermieristica a paziente con fistola post-operatoria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Grazie  per l'attenzione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Terrazzino Gabriella</cp:lastModifiedBy>
  <cp:revision>9</cp:revision>
  <dcterms:created xsi:type="dcterms:W3CDTF">2022-02-27T17:36:31Z</dcterms:created>
  <dcterms:modified xsi:type="dcterms:W3CDTF">2024-05-15T17:25:53Z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